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066800"/>
            <a:ext cx="6172200" cy="1676400"/>
          </a:xfrm>
        </p:spPr>
        <p:txBody>
          <a:bodyPr>
            <a:normAutofit/>
          </a:bodyPr>
          <a:lstStyle/>
          <a:p>
            <a:pPr algn="ctr"/>
            <a:r>
              <a:rPr lang="en-US" sz="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Opposite verbs</a:t>
            </a:r>
            <a:endParaRPr lang="en-US" sz="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3657600"/>
            <a:ext cx="6172200" cy="2717322"/>
          </a:xfrm>
        </p:spPr>
        <p:txBody>
          <a:bodyPr>
            <a:normAutofit/>
          </a:bodyPr>
          <a:lstStyle/>
          <a:p>
            <a:pPr algn="ctr"/>
            <a:r>
              <a:rPr lang="en-US" sz="3000" dirty="0" smtClean="0"/>
              <a:t>Change the verbs in bold </a:t>
            </a:r>
          </a:p>
          <a:p>
            <a:pPr algn="ctr"/>
            <a:r>
              <a:rPr lang="en-US" sz="3000" dirty="0" smtClean="0"/>
              <a:t>to the opposite verb </a:t>
            </a:r>
          </a:p>
          <a:p>
            <a:pPr algn="ctr"/>
            <a:r>
              <a:rPr lang="en-US" sz="3000" dirty="0" smtClean="0"/>
              <a:t>in the same form.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266785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7467600" cy="5788152"/>
          </a:xfrm>
        </p:spPr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Char char="q"/>
            </a:pPr>
            <a:r>
              <a:rPr lang="en-US" sz="3000" dirty="0"/>
              <a:t> </a:t>
            </a:r>
            <a:r>
              <a:rPr lang="en-US" sz="3000" dirty="0" smtClean="0"/>
              <a:t>I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passed</a:t>
            </a:r>
            <a:r>
              <a:rPr lang="en-US" sz="3000" dirty="0" smtClean="0"/>
              <a:t> my exams last week.</a:t>
            </a:r>
          </a:p>
          <a:p>
            <a:pPr marL="0" indent="0" algn="just">
              <a:buNone/>
            </a:pPr>
            <a:r>
              <a:rPr lang="en-US" sz="3000" dirty="0" smtClean="0">
                <a:sym typeface="Wingdings" pitchFamily="2" charset="2"/>
              </a:rPr>
              <a:t> </a:t>
            </a:r>
            <a:r>
              <a:rPr lang="en-US" sz="3000" dirty="0" smtClean="0"/>
              <a:t>I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failed</a:t>
            </a:r>
            <a:r>
              <a:rPr lang="en-US" sz="3000" dirty="0" smtClean="0"/>
              <a:t> my exams last week.</a:t>
            </a:r>
          </a:p>
          <a:p>
            <a:pPr marL="0" indent="0" algn="just">
              <a:buNone/>
            </a:pPr>
            <a:endParaRPr lang="en-US" sz="2000" dirty="0" smtClean="0"/>
          </a:p>
          <a:p>
            <a:pPr algn="just">
              <a:buFont typeface="Wingdings" pitchFamily="2" charset="2"/>
              <a:buChar char="q"/>
            </a:pPr>
            <a:r>
              <a:rPr lang="en-US" sz="3000" dirty="0" smtClean="0"/>
              <a:t> Have you ever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borrowed</a:t>
            </a:r>
            <a:r>
              <a:rPr lang="en-US" sz="3000" dirty="0" smtClean="0"/>
              <a:t> money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from</a:t>
            </a:r>
            <a:r>
              <a:rPr lang="en-US" sz="3000" dirty="0" smtClean="0"/>
              <a:t>  a friend?</a:t>
            </a:r>
          </a:p>
          <a:p>
            <a:pPr marL="0" indent="0" algn="just">
              <a:buNone/>
            </a:pPr>
            <a:r>
              <a:rPr lang="en-US" sz="3000" dirty="0" smtClean="0">
                <a:sym typeface="Wingdings" pitchFamily="2" charset="2"/>
              </a:rPr>
              <a:t> </a:t>
            </a:r>
            <a:r>
              <a:rPr lang="en-US" sz="3000" dirty="0" smtClean="0"/>
              <a:t>Have you ever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lent</a:t>
            </a:r>
            <a:r>
              <a:rPr lang="en-US" sz="3000" dirty="0" smtClean="0"/>
              <a:t> money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to</a:t>
            </a:r>
            <a:r>
              <a:rPr lang="en-US" sz="3000" dirty="0" smtClean="0"/>
              <a:t> a friend?</a:t>
            </a:r>
          </a:p>
          <a:p>
            <a:pPr marL="0" indent="0" algn="just">
              <a:buNone/>
            </a:pPr>
            <a:endParaRPr lang="en-US" sz="2000" dirty="0" smtClean="0"/>
          </a:p>
          <a:p>
            <a:pPr algn="just">
              <a:buFont typeface="Wingdings" pitchFamily="2" charset="2"/>
              <a:buChar char="q"/>
            </a:pPr>
            <a:r>
              <a:rPr lang="en-US" sz="3000" dirty="0" smtClean="0"/>
              <a:t> Do you think they’re going to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win</a:t>
            </a:r>
            <a:r>
              <a:rPr lang="en-US" sz="3000" dirty="0" smtClean="0"/>
              <a:t> the league?</a:t>
            </a:r>
          </a:p>
          <a:p>
            <a:pPr marL="0" indent="0" algn="just">
              <a:buNone/>
            </a:pPr>
            <a:r>
              <a:rPr lang="en-US" sz="3000" dirty="0" smtClean="0">
                <a:sym typeface="Wingdings" pitchFamily="2" charset="2"/>
              </a:rPr>
              <a:t> </a:t>
            </a:r>
            <a:r>
              <a:rPr lang="en-US" sz="3000" dirty="0" smtClean="0"/>
              <a:t>Do you think they’re going to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lose</a:t>
            </a:r>
            <a:r>
              <a:rPr lang="en-US" sz="3000" dirty="0" smtClean="0"/>
              <a:t> the   league?</a:t>
            </a:r>
          </a:p>
          <a:p>
            <a:pPr marL="0" indent="0" algn="just">
              <a:buNone/>
            </a:pP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378238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7467600" cy="5788152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en-US" sz="3000" dirty="0"/>
              <a:t> </a:t>
            </a:r>
            <a:r>
              <a:rPr lang="en-US" sz="3000" dirty="0" smtClean="0"/>
              <a:t>You need to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push</a:t>
            </a:r>
            <a:r>
              <a:rPr lang="en-US" sz="3000" dirty="0" smtClean="0"/>
              <a:t> the door to open it.</a:t>
            </a:r>
          </a:p>
          <a:p>
            <a:pPr marL="0" indent="0" algn="just">
              <a:buNone/>
            </a:pPr>
            <a:r>
              <a:rPr lang="en-US" sz="3000" dirty="0" smtClean="0">
                <a:sym typeface="Wingdings" pitchFamily="2" charset="2"/>
              </a:rPr>
              <a:t> You need to</a:t>
            </a:r>
            <a:r>
              <a:rPr lang="en-US" sz="3000" dirty="0" smtClean="0"/>
              <a:t>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pull</a:t>
            </a:r>
            <a:r>
              <a:rPr lang="en-US" sz="3000" dirty="0" smtClean="0"/>
              <a:t> the door to open it.</a:t>
            </a:r>
          </a:p>
          <a:p>
            <a:pPr marL="0" indent="0" algn="just">
              <a:buNone/>
            </a:pPr>
            <a:endParaRPr lang="en-US" sz="2000" dirty="0" smtClean="0"/>
          </a:p>
          <a:p>
            <a:pPr algn="just">
              <a:buFont typeface="Wingdings" pitchFamily="2" charset="2"/>
              <a:buChar char="q"/>
            </a:pPr>
            <a:r>
              <a:rPr lang="en-US" sz="3000" dirty="0" smtClean="0"/>
              <a:t> She always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remembers </a:t>
            </a:r>
            <a:r>
              <a:rPr lang="en-US" sz="3000" dirty="0" smtClean="0"/>
              <a:t>people’s names.</a:t>
            </a:r>
          </a:p>
          <a:p>
            <a:pPr marL="0" indent="0" algn="just">
              <a:buNone/>
            </a:pPr>
            <a:r>
              <a:rPr lang="en-US" sz="3000" dirty="0" smtClean="0">
                <a:sym typeface="Wingdings" pitchFamily="2" charset="2"/>
              </a:rPr>
              <a:t> </a:t>
            </a:r>
            <a:r>
              <a:rPr lang="en-US" sz="3000" dirty="0" smtClean="0"/>
              <a:t>She always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forgets </a:t>
            </a:r>
            <a:r>
              <a:rPr lang="en-US" sz="3000" dirty="0" smtClean="0"/>
              <a:t>people’s names.</a:t>
            </a:r>
          </a:p>
          <a:p>
            <a:pPr marL="0" indent="0" algn="just">
              <a:buNone/>
            </a:pPr>
            <a:endParaRPr lang="en-US" sz="2000" dirty="0" smtClean="0"/>
          </a:p>
          <a:p>
            <a:pPr algn="just">
              <a:buFont typeface="Wingdings" pitchFamily="2" charset="2"/>
              <a:buChar char="q"/>
            </a:pPr>
            <a:r>
              <a:rPr lang="en-US" sz="3000" dirty="0" smtClean="0"/>
              <a:t> I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sent</a:t>
            </a:r>
            <a:r>
              <a:rPr lang="en-US" sz="3000" dirty="0" smtClean="0"/>
              <a:t> and email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to</a:t>
            </a:r>
            <a:r>
              <a:rPr lang="en-US" sz="3000" dirty="0" smtClean="0"/>
              <a:t> my sister yesterday.</a:t>
            </a:r>
          </a:p>
          <a:p>
            <a:pPr marL="0" indent="0" algn="just">
              <a:buNone/>
            </a:pPr>
            <a:r>
              <a:rPr lang="en-US" sz="3000" dirty="0" smtClean="0">
                <a:sym typeface="Wingdings" pitchFamily="2" charset="2"/>
              </a:rPr>
              <a:t> </a:t>
            </a:r>
            <a:r>
              <a:rPr lang="en-US" sz="3000" dirty="0" smtClean="0"/>
              <a:t>I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got / received</a:t>
            </a:r>
            <a:r>
              <a:rPr lang="en-US" sz="3000" dirty="0" smtClean="0"/>
              <a:t> an email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from</a:t>
            </a:r>
            <a:r>
              <a:rPr lang="en-US" sz="3000" dirty="0" smtClean="0"/>
              <a:t> my sister yesterday.</a:t>
            </a:r>
          </a:p>
          <a:p>
            <a:pPr marL="0" indent="0" algn="just">
              <a:buNone/>
            </a:pP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514375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7467600" cy="5788152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en-US" sz="3000" dirty="0"/>
              <a:t> </a:t>
            </a:r>
            <a:r>
              <a:rPr lang="en-US" sz="3000" dirty="0" smtClean="0"/>
              <a:t>What time does the plane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leave</a:t>
            </a:r>
            <a:r>
              <a:rPr lang="en-US" sz="3000" dirty="0" smtClean="0"/>
              <a:t>?</a:t>
            </a:r>
          </a:p>
          <a:p>
            <a:pPr marL="0" indent="0" algn="just">
              <a:buNone/>
            </a:pPr>
            <a:r>
              <a:rPr lang="en-US" sz="3000" dirty="0" smtClean="0">
                <a:sym typeface="Wingdings" pitchFamily="2" charset="2"/>
              </a:rPr>
              <a:t> What time does the plane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  <a:sym typeface="Wingdings" pitchFamily="2" charset="2"/>
              </a:rPr>
              <a:t>arrive</a:t>
            </a:r>
            <a:r>
              <a:rPr lang="en-US" sz="3000" dirty="0" smtClean="0">
                <a:sym typeface="Wingdings" pitchFamily="2" charset="2"/>
              </a:rPr>
              <a:t>?</a:t>
            </a:r>
            <a:endParaRPr lang="en-US" sz="3000" dirty="0" smtClean="0"/>
          </a:p>
          <a:p>
            <a:pPr marL="0" indent="0" algn="just">
              <a:buNone/>
            </a:pPr>
            <a:endParaRPr lang="en-US" sz="2000" dirty="0" smtClean="0"/>
          </a:p>
          <a:p>
            <a:pPr algn="just">
              <a:buFont typeface="Wingdings" pitchFamily="2" charset="2"/>
              <a:buChar char="q"/>
            </a:pPr>
            <a:r>
              <a:rPr lang="en-US" sz="3000" dirty="0" smtClean="0"/>
              <a:t> The match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starts</a:t>
            </a:r>
            <a:r>
              <a:rPr lang="en-US" sz="3000" dirty="0" smtClean="0"/>
              <a:t> at 5.30p.m.</a:t>
            </a:r>
          </a:p>
          <a:p>
            <a:pPr marL="0" indent="0" algn="just">
              <a:buNone/>
            </a:pPr>
            <a:r>
              <a:rPr lang="en-US" sz="3000" dirty="0" smtClean="0">
                <a:sym typeface="Wingdings" pitchFamily="2" charset="2"/>
              </a:rPr>
              <a:t> </a:t>
            </a:r>
            <a:r>
              <a:rPr lang="en-US" sz="3000" dirty="0" smtClean="0"/>
              <a:t>The match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finishes</a:t>
            </a:r>
            <a:r>
              <a:rPr lang="en-US" sz="3000" dirty="0" smtClean="0"/>
              <a:t> at 5.30p.m.</a:t>
            </a:r>
          </a:p>
          <a:p>
            <a:pPr marL="0" indent="0" algn="just">
              <a:buNone/>
            </a:pPr>
            <a:endParaRPr lang="en-US" sz="2000" dirty="0" smtClean="0"/>
          </a:p>
          <a:p>
            <a:pPr algn="just">
              <a:buFont typeface="Wingdings" pitchFamily="2" charset="2"/>
              <a:buChar char="q"/>
            </a:pPr>
            <a:r>
              <a:rPr lang="en-US" sz="3000" dirty="0" smtClean="0"/>
              <a:t> He’s never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learnt</a:t>
            </a:r>
            <a:r>
              <a:rPr lang="en-US" sz="3000" dirty="0" smtClean="0"/>
              <a:t> English.</a:t>
            </a:r>
          </a:p>
          <a:p>
            <a:pPr marL="0" indent="0" algn="just">
              <a:buNone/>
            </a:pPr>
            <a:r>
              <a:rPr lang="en-US" sz="3000" dirty="0" smtClean="0">
                <a:sym typeface="Wingdings" pitchFamily="2" charset="2"/>
              </a:rPr>
              <a:t> </a:t>
            </a:r>
            <a:r>
              <a:rPr lang="en-US" sz="3000" dirty="0" smtClean="0"/>
              <a:t>He’s never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taught</a:t>
            </a:r>
            <a:r>
              <a:rPr lang="en-US" sz="3000" dirty="0" smtClean="0"/>
              <a:t> English.</a:t>
            </a:r>
          </a:p>
          <a:p>
            <a:pPr marL="0" indent="0" algn="just">
              <a:buNone/>
            </a:pPr>
            <a:endParaRPr lang="en-US" sz="2000" dirty="0" smtClean="0"/>
          </a:p>
          <a:p>
            <a:pPr algn="just">
              <a:buFont typeface="Wingdings" pitchFamily="2" charset="2"/>
              <a:buChar char="q"/>
            </a:pPr>
            <a:r>
              <a:rPr lang="en-US" sz="3000" dirty="0"/>
              <a:t>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Turn off </a:t>
            </a:r>
            <a:r>
              <a:rPr lang="en-US" sz="3000" dirty="0" smtClean="0"/>
              <a:t>your computer!</a:t>
            </a:r>
            <a:endParaRPr lang="en-US" sz="3000" dirty="0"/>
          </a:p>
          <a:p>
            <a:pPr marL="0" indent="0" algn="just">
              <a:buNone/>
            </a:pPr>
            <a:r>
              <a:rPr lang="en-US" sz="3000" dirty="0">
                <a:sym typeface="Wingdings" pitchFamily="2" charset="2"/>
              </a:rPr>
              <a:t>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Turn on </a:t>
            </a:r>
            <a:r>
              <a:rPr lang="en-US" sz="3000" dirty="0" smtClean="0"/>
              <a:t>your computer!</a:t>
            </a:r>
            <a:endParaRPr lang="en-US" sz="3000" dirty="0"/>
          </a:p>
          <a:p>
            <a:pPr marL="0" indent="0" algn="just">
              <a:buNone/>
            </a:pP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3783897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304800"/>
            <a:ext cx="7467600" cy="6553200"/>
          </a:xfrm>
        </p:spPr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Char char="q"/>
            </a:pPr>
            <a:r>
              <a:rPr lang="en-US" sz="3000" dirty="0"/>
              <a:t> </a:t>
            </a:r>
            <a:r>
              <a:rPr lang="en-US" sz="3000" dirty="0" smtClean="0"/>
              <a:t>eBay’s a good website if you want to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buy</a:t>
            </a:r>
            <a:r>
              <a:rPr lang="en-US" sz="3000" dirty="0" smtClean="0"/>
              <a:t> something second-hand.</a:t>
            </a:r>
          </a:p>
          <a:p>
            <a:pPr marL="0" indent="0" algn="just">
              <a:buNone/>
            </a:pPr>
            <a:r>
              <a:rPr lang="en-US" sz="3000" dirty="0" smtClean="0">
                <a:sym typeface="Wingdings" pitchFamily="2" charset="2"/>
              </a:rPr>
              <a:t> eBay is a good place if you want to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  <a:sym typeface="Wingdings" pitchFamily="2" charset="2"/>
              </a:rPr>
              <a:t>sell</a:t>
            </a:r>
            <a:r>
              <a:rPr lang="en-US" sz="3000" dirty="0" smtClean="0">
                <a:sym typeface="Wingdings" pitchFamily="2" charset="2"/>
              </a:rPr>
              <a:t> something second-hand.</a:t>
            </a:r>
            <a:endParaRPr lang="en-US" sz="3000" dirty="0" smtClean="0"/>
          </a:p>
          <a:p>
            <a:pPr marL="0" indent="0" algn="just">
              <a:buNone/>
            </a:pPr>
            <a:endParaRPr lang="en-US" sz="2000" dirty="0" smtClean="0"/>
          </a:p>
          <a:p>
            <a:pPr algn="just">
              <a:buFont typeface="Wingdings" pitchFamily="2" charset="2"/>
              <a:buChar char="q"/>
            </a:pPr>
            <a:r>
              <a:rPr lang="en-US" sz="3000" dirty="0" smtClean="0"/>
              <a:t> I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lost</a:t>
            </a:r>
            <a:r>
              <a:rPr lang="en-US" sz="3000" dirty="0" smtClean="0"/>
              <a:t> my car keys in the garden.</a:t>
            </a:r>
          </a:p>
          <a:p>
            <a:pPr marL="0" indent="0" algn="just">
              <a:buNone/>
            </a:pPr>
            <a:r>
              <a:rPr lang="en-US" sz="3000" dirty="0" smtClean="0">
                <a:sym typeface="Wingdings" pitchFamily="2" charset="2"/>
              </a:rPr>
              <a:t> </a:t>
            </a:r>
            <a:r>
              <a:rPr lang="en-US" sz="3000" dirty="0" smtClean="0"/>
              <a:t>I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found</a:t>
            </a:r>
            <a:r>
              <a:rPr lang="en-US" sz="3000" dirty="0" smtClean="0"/>
              <a:t> my car keys in the garden.</a:t>
            </a:r>
          </a:p>
          <a:p>
            <a:pPr marL="0" indent="0" algn="just">
              <a:buNone/>
            </a:pPr>
            <a:endParaRPr lang="en-US" sz="2000" dirty="0" smtClean="0"/>
          </a:p>
          <a:p>
            <a:pPr algn="just">
              <a:buFont typeface="Wingdings" pitchFamily="2" charset="2"/>
              <a:buChar char="q"/>
            </a:pPr>
            <a:r>
              <a:rPr lang="en-US" sz="3000" dirty="0" smtClean="0"/>
              <a:t> Maria’s very good at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breaking</a:t>
            </a:r>
            <a:r>
              <a:rPr lang="en-US" sz="3000" dirty="0" smtClean="0"/>
              <a:t> things.</a:t>
            </a:r>
          </a:p>
          <a:p>
            <a:pPr marL="0" indent="0" algn="just">
              <a:buNone/>
            </a:pPr>
            <a:r>
              <a:rPr lang="en-US" sz="3000" dirty="0" smtClean="0">
                <a:sym typeface="Wingdings" pitchFamily="2" charset="2"/>
              </a:rPr>
              <a:t> </a:t>
            </a:r>
            <a:r>
              <a:rPr lang="en-US" sz="3000" dirty="0" smtClean="0"/>
              <a:t>Maria’s very good at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repairing</a:t>
            </a:r>
            <a:r>
              <a:rPr lang="en-US" sz="3000" dirty="0" smtClean="0"/>
              <a:t> /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mending</a:t>
            </a:r>
            <a:r>
              <a:rPr lang="en-US" sz="3000" dirty="0" smtClean="0"/>
              <a:t> things.</a:t>
            </a:r>
          </a:p>
          <a:p>
            <a:pPr marL="0" indent="0" algn="just">
              <a:buNone/>
            </a:pPr>
            <a:endParaRPr lang="en-US" sz="2000" dirty="0" smtClean="0"/>
          </a:p>
          <a:p>
            <a:pPr algn="just">
              <a:buFont typeface="Wingdings" pitchFamily="2" charset="2"/>
              <a:buChar char="q"/>
            </a:pPr>
            <a:r>
              <a:rPr lang="en-US" sz="3000" dirty="0"/>
              <a:t> </a:t>
            </a:r>
            <a:r>
              <a:rPr lang="en-US" sz="3000" dirty="0" smtClean="0"/>
              <a:t>I’ll probably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catch</a:t>
            </a:r>
            <a:r>
              <a:rPr lang="en-US" sz="3000" dirty="0" smtClean="0"/>
              <a:t> the train tonight.</a:t>
            </a:r>
            <a:endParaRPr lang="en-US" sz="3000" dirty="0"/>
          </a:p>
          <a:p>
            <a:pPr marL="0" indent="0" algn="just">
              <a:buNone/>
            </a:pPr>
            <a:r>
              <a:rPr lang="en-US" sz="3000" dirty="0">
                <a:sym typeface="Wingdings" pitchFamily="2" charset="2"/>
              </a:rPr>
              <a:t> </a:t>
            </a:r>
            <a:r>
              <a:rPr lang="en-US" sz="3000" dirty="0" smtClean="0"/>
              <a:t>I’ll probably 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miss</a:t>
            </a:r>
            <a:r>
              <a:rPr lang="en-US" sz="3000" dirty="0" smtClean="0"/>
              <a:t> the train tonight.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2495724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16</TotalTime>
  <Words>267</Words>
  <Application>Microsoft Office PowerPoint</Application>
  <PresentationFormat>On-screen Show (4:3)</PresentationFormat>
  <Paragraphs>42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Oriel</vt:lpstr>
      <vt:lpstr>Opposite verbs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Opposite verbs</dc:title>
  <dc:creator/>
  <cp:lastModifiedBy> </cp:lastModifiedBy>
  <cp:revision>6</cp:revision>
  <dcterms:created xsi:type="dcterms:W3CDTF">2006-08-16T00:00:00Z</dcterms:created>
  <dcterms:modified xsi:type="dcterms:W3CDTF">2015-12-01T11:16:10Z</dcterms:modified>
</cp:coreProperties>
</file>